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  <p:sldId id="267" r:id="rId12"/>
    <p:sldId id="268" r:id="rId13"/>
    <p:sldId id="272" r:id="rId14"/>
    <p:sldId id="271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62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F6679-964E-F2A6-64AE-EF262C123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920038-DB1B-120B-340C-6BC9BA935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471CCE2-5401-FAD6-3E16-76E0E7876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A947FB-9B72-EC57-8DEF-681331D8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3CEF3E-C7A4-E40D-ADD6-DD1461146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877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0A668-70AB-4AEF-8586-6A7F4DACA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AE709BD-FDE5-D655-5C39-76631D0AC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2ACA41-DB17-F459-9CC2-0662BA7A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FADBC-C620-A8E8-4F64-78DD775F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596D26-8556-F934-8CFC-92DE78A82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393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41CFC9F-EAF3-216F-517F-6600A28B2F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489D8E3-96F3-A4FF-9E13-A56E0477AE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55CEDB-88AC-BA6C-9A8C-F82E9626F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F31443-6DAC-5028-E7F6-06636A9B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693C82-7F83-2577-8FE3-6F807604E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604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446B0E-B5EC-DFBE-6382-08EC94AF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DEE429-E493-EB88-34B3-18CD2CB1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40E40F-5325-EF89-19B6-4066B94CE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B98690-122A-D4A6-636C-9B0C58E5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3FDEC4-2D1B-E0E6-70BD-DDC5EB91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775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0BAD3-6B54-25E9-FA49-6EB917815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158E03-C7D3-F5C4-C95B-2E99992D0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A8E67E8-C423-8F4A-A037-7CD55A7A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1818AE-8BBD-6E0F-2F49-2AA1BF5D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33B248F-77EC-098D-3C25-94267629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7307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BF6CF6-1A36-5771-FF0A-A0D85372F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368B3A-BBE1-1F13-948F-19ECE87A88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8C7E3B-9D80-3673-F1BF-2F9B84DFE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740F01-FD1F-4636-DAEE-F83407C7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52EDEF-DB44-0693-4D35-B3AD9CC9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BCBC05-339C-B5F4-B168-1D88BD89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422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8ABD6-01BE-B33F-D53F-39373E6E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2ECF44E-0426-36ED-945A-A5787D01B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0C49AA-5577-1839-0539-B3BE35D41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6C6DCCA-6DBF-E796-31C1-4C580A234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CE28E0E-536E-B3AE-3CBB-17E5110C0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10AF4F5-B78A-A515-67FC-3EA37431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631BAE0-5805-A3CC-6EF8-5AB8684E1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15A5C90-643E-E644-0039-0353AF28A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6593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2CF6E-8C6C-E81E-8E0B-B70C19B89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6D766DE-62C8-168C-ADEC-71FF3C610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D252D07-8F94-0331-6BA1-8938B50B5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5F9F7E-0529-6F22-1264-2547AD32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6575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1E68E49-886C-FE42-0B82-53984DEFC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351AEA7-DC0D-CA5D-3902-708108347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7AF3639-B734-99A3-D3E1-7C21D3E11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423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F1E9D0-0282-9420-4536-EB17EEA79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5F2A96-98DA-B8CC-EC8B-F0BA285A7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12D18E-C6AF-1EC1-7083-0F7C12AA1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0F05CB-2ECF-3192-4EEC-266BD71B7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D0C6E9-41CD-B311-467B-C37B359EF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7554F3-8212-1BCA-5952-590016F3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4153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4B9DF-57A4-CD8F-9DFF-F4D3B4A75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0954E28-53DE-0228-B601-1E8C884808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2689D1F-5180-1F4D-638F-14F44D391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2BDD30-41CA-B733-A9C8-75731FC07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36D0EE-D647-D2DA-6E9A-18D56C81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A488223-083C-6733-DADD-E1BFAB2F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0929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918BBD7-47C3-8CF8-905B-17A585F3C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3BF107E-2E24-BBCE-49BB-2341557D8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9AC6D9-5199-29E6-8F7C-7CE286BDD4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E42459-D798-4F0E-825B-D2B6481C5D87}" type="datetimeFigureOut">
              <a:rPr lang="es-MX" smtClean="0"/>
              <a:t>06/08/2024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AEA824-4C73-8E7A-F62F-B89C142F4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342361-7E2F-CE74-DE65-A1F161FB7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9ECA04-E371-41CA-AFF7-57C4878C6BE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376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udocz.com/apuntes/297645/tabla-t-studen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8EA7A-DD88-3982-248D-231AA41155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50CD333-2FC8-5324-C7A9-2BF015652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F704C0-157C-CC97-F80B-ACA62320D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03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7C17D2-17FF-6CAB-43E4-750C2ED67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134472"/>
            <a:ext cx="10726272" cy="622598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MX" dirty="0"/>
              <a:t>Vamos a realizar los cálculos necesarios:</a:t>
            </a:r>
          </a:p>
          <a:p>
            <a:r>
              <a:rPr lang="es-MX" b="1" dirty="0"/>
              <a:t>Paso 3: Calcular las estadísticas descriptivas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Grupo con clases particulares:</a:t>
            </a:r>
          </a:p>
          <a:p>
            <a:pPr marL="742950" lvl="1" indent="-285750"/>
            <a:r>
              <a:rPr lang="es-MX" sz="2900" dirty="0"/>
              <a:t>Media (</a:t>
            </a:r>
            <a:r>
              <a:rPr lang="es-MX" sz="4500" u="sng" dirty="0">
                <a:solidFill>
                  <a:srgbClr val="467886"/>
                </a:solidFill>
              </a:rPr>
              <a:t>x</a:t>
            </a:r>
            <a:r>
              <a:rPr lang="es-MX" sz="4500" dirty="0"/>
              <a:t>̄</a:t>
            </a:r>
            <a:r>
              <a:rPr lang="es-MX" sz="2900" dirty="0"/>
              <a:t>): 86.686.686.6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900" dirty="0"/>
              <a:t>Desviación estándar (S</a:t>
            </a:r>
            <a:r>
              <a:rPr lang="es-MX" sz="2900" baseline="-25000" dirty="0"/>
              <a:t>1</a:t>
            </a:r>
            <a:r>
              <a:rPr lang="es-MX" sz="2900" dirty="0"/>
              <a:t>​): 5.185.185.18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900" dirty="0"/>
              <a:t>Tamaño de muestra (n</a:t>
            </a:r>
            <a:r>
              <a:rPr lang="es-MX" sz="2900" baseline="-25000" dirty="0"/>
              <a:t>1</a:t>
            </a:r>
            <a:r>
              <a:rPr lang="es-MX" sz="2900" dirty="0"/>
              <a:t>​): 555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3800" dirty="0"/>
              <a:t>Grupo sin clases particulares: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900" dirty="0"/>
              <a:t>Media (̄</a:t>
            </a:r>
            <a:r>
              <a:rPr lang="es-MX" sz="2900" u="sng" dirty="0">
                <a:solidFill>
                  <a:srgbClr val="467886"/>
                </a:solidFill>
              </a:rPr>
              <a:t> x</a:t>
            </a:r>
            <a:r>
              <a:rPr lang="es-MX" sz="2900" dirty="0"/>
              <a:t>̄2): 81.881.881.8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900" dirty="0"/>
              <a:t>Desviación estándar (S</a:t>
            </a:r>
            <a:r>
              <a:rPr lang="es-MX" sz="2900" baseline="-25000" dirty="0"/>
              <a:t>2 </a:t>
            </a:r>
            <a:r>
              <a:rPr lang="es-MX" sz="2900" dirty="0"/>
              <a:t>​): 2.592.592.59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2900" dirty="0"/>
              <a:t>Tamaño de muestra (n</a:t>
            </a:r>
            <a:r>
              <a:rPr lang="es-MX" sz="2900" baseline="-25000" dirty="0"/>
              <a:t>2 </a:t>
            </a:r>
            <a:r>
              <a:rPr lang="es-MX" sz="2900" dirty="0"/>
              <a:t>​): 555</a:t>
            </a:r>
          </a:p>
          <a:p>
            <a:r>
              <a:rPr lang="es-MX" b="1" dirty="0"/>
              <a:t>Paso 5: Realizar la prueba t</a:t>
            </a:r>
          </a:p>
          <a:p>
            <a:pPr marL="0" indent="0">
              <a:buNone/>
            </a:pPr>
            <a:r>
              <a:rPr lang="es-MX" dirty="0"/>
              <a:t>Primero calculamos la varianza de cada grupo:</a:t>
            </a:r>
          </a:p>
          <a:p>
            <a:r>
              <a:rPr lang="es-MX" dirty="0"/>
              <a:t>S</a:t>
            </a:r>
            <a:r>
              <a:rPr lang="es-MX" baseline="30000" dirty="0"/>
              <a:t>2</a:t>
            </a:r>
            <a:r>
              <a:rPr lang="es-MX" baseline="-25000" dirty="0"/>
              <a:t>1</a:t>
            </a:r>
            <a:r>
              <a:rPr lang="es-MX" dirty="0"/>
              <a:t>=(5.18)2=26.83</a:t>
            </a:r>
          </a:p>
          <a:p>
            <a:r>
              <a:rPr lang="es-MX" dirty="0"/>
              <a:t>S</a:t>
            </a:r>
            <a:r>
              <a:rPr lang="es-MX" baseline="30000" dirty="0"/>
              <a:t>2</a:t>
            </a:r>
            <a:r>
              <a:rPr lang="es-MX" baseline="-25000" dirty="0"/>
              <a:t>2 </a:t>
            </a:r>
            <a:r>
              <a:rPr lang="es-MX" dirty="0"/>
              <a:t>= (2.59)^2 = 6.70</a:t>
            </a:r>
          </a:p>
          <a:p>
            <a:pPr marL="0" indent="0">
              <a:buNone/>
            </a:pPr>
            <a:r>
              <a:rPr lang="es-MX" dirty="0"/>
              <a:t>Luego, calculamos el valor t:</a:t>
            </a:r>
          </a:p>
          <a:p>
            <a:r>
              <a:rPr lang="es-MX" b="1" dirty="0"/>
              <a:t>Paso 6: Comparar el valor t con el valor crítico</a:t>
            </a:r>
          </a:p>
          <a:p>
            <a:pPr marL="0" indent="0">
              <a:buNone/>
            </a:pPr>
            <a:r>
              <a:rPr lang="es-MX" dirty="0"/>
              <a:t>Para un nivel de significancia de 0.05 y n1+n2−2 = VC    5 + 5 - 2 = 8   grados de libertad, el valor crítico t de dos colas es aproximadamente 2.306 (</a:t>
            </a:r>
            <a:r>
              <a:rPr lang="es-MX" dirty="0">
                <a:hlinkClick r:id="rId2"/>
              </a:rPr>
              <a:t>Tabla de T </a:t>
            </a:r>
            <a:r>
              <a:rPr lang="es-MX" dirty="0" err="1">
                <a:hlinkClick r:id="rId2"/>
              </a:rPr>
              <a:t>student</a:t>
            </a:r>
            <a:r>
              <a:rPr lang="es-MX" dirty="0"/>
              <a:t>)</a:t>
            </a:r>
          </a:p>
          <a:p>
            <a:r>
              <a:rPr lang="es-MX" b="1" dirty="0"/>
              <a:t>Paso 7: Conclusión</a:t>
            </a:r>
          </a:p>
          <a:p>
            <a:pPr marL="0" indent="0">
              <a:buNone/>
            </a:pPr>
            <a:r>
              <a:rPr lang="es-MX" dirty="0"/>
              <a:t>Como 1.68&lt;2.3061.68 &lt; 2.3061.68&lt;2.306, no rechazamos la hipótesis nula. No hay suficiente evidencia para afirmar que existe una diferencia significativa en el rendimiento académico entre los dos grupos.</a:t>
            </a:r>
          </a:p>
          <a:p>
            <a:pPr marL="0" indent="0">
              <a:buNone/>
            </a:pPr>
            <a:r>
              <a:rPr lang="es-MX" dirty="0"/>
              <a:t>Este es un ejemplo básico de cómo realizar una prueba de significancia utilizando la prueba t de </a:t>
            </a:r>
            <a:r>
              <a:rPr lang="es-MX" dirty="0" err="1"/>
              <a:t>Student</a:t>
            </a:r>
            <a:r>
              <a:rPr lang="es-MX" dirty="0"/>
              <a:t> para dos muestras independientes.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F85C6C-F409-1571-B103-93F3C2622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69" t="40611" r="35500" b="52001"/>
          <a:stretch/>
        </p:blipFill>
        <p:spPr>
          <a:xfrm>
            <a:off x="5132845" y="3247466"/>
            <a:ext cx="6151927" cy="8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4DB1B6-9CEA-435C-2C47-D65882706F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2" t="20704" r="14615" b="40918"/>
          <a:stretch/>
        </p:blipFill>
        <p:spPr>
          <a:xfrm>
            <a:off x="429031" y="1219131"/>
            <a:ext cx="11333938" cy="391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8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6B8E6-E753-071F-7572-08412936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12" y="386790"/>
            <a:ext cx="1115657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MX" sz="2000" b="1" dirty="0"/>
              <a:t>4. Coeficiente de Determinación R</a:t>
            </a:r>
            <a:r>
              <a:rPr lang="es-MX" sz="2000" b="1" baseline="30000" dirty="0"/>
              <a:t>2</a:t>
            </a:r>
          </a:p>
          <a:p>
            <a:pPr marL="0" indent="0">
              <a:buNone/>
            </a:pPr>
            <a:r>
              <a:rPr lang="es-MX" sz="2000" dirty="0"/>
              <a:t>El coeficiente de Determinación mide la variabilidad de </a:t>
            </a:r>
            <a:r>
              <a:rPr lang="es-MX" sz="2000" b="1" i="1" dirty="0"/>
              <a:t>y</a:t>
            </a:r>
            <a:r>
              <a:rPr lang="es-MX" sz="2000" dirty="0"/>
              <a:t> que puede ser explicada a partir de x; puede tomar valores de 0 a 1, es decir, 0 ≤ R</a:t>
            </a:r>
            <a:r>
              <a:rPr lang="es-MX" sz="2000" baseline="30000" dirty="0"/>
              <a:t>2</a:t>
            </a:r>
            <a:r>
              <a:rPr lang="es-MX" sz="2000" dirty="0"/>
              <a:t> ≤ 1.</a:t>
            </a:r>
          </a:p>
          <a:p>
            <a:pPr marL="0" indent="0">
              <a:buNone/>
            </a:pPr>
            <a:r>
              <a:rPr lang="es-MX" sz="2000" dirty="0"/>
              <a:t>Un valor de 0 indica que la variable </a:t>
            </a:r>
            <a:r>
              <a:rPr lang="es-MX" sz="2000" dirty="0" err="1"/>
              <a:t>regresora</a:t>
            </a:r>
            <a:r>
              <a:rPr lang="es-MX" sz="2000" dirty="0"/>
              <a:t> (o las variables </a:t>
            </a:r>
            <a:r>
              <a:rPr lang="es-MX" sz="2000" dirty="0" err="1"/>
              <a:t>regresoras</a:t>
            </a:r>
            <a:r>
              <a:rPr lang="es-MX" sz="2000" dirty="0"/>
              <a:t>) no aportan información para explicar el comportamiento de la variable dependiente, mientras que un valor del 1, implicaría que el 100% de la variabilidad de y, puede ser explicada a partir de las variables x .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Calcular</a:t>
            </a:r>
            <a:r>
              <a:rPr lang="es-MX" sz="2000" b="1" dirty="0"/>
              <a:t> R</a:t>
            </a:r>
            <a:r>
              <a:rPr lang="es-MX" sz="2000" b="1" baseline="30000" dirty="0"/>
              <a:t>2</a:t>
            </a:r>
            <a:r>
              <a:rPr lang="es-MX" sz="2000" b="1" dirty="0"/>
              <a:t> </a:t>
            </a:r>
            <a:r>
              <a:rPr lang="es-MX" sz="2000" dirty="0"/>
              <a:t>elevando al cuadrado el valor obtenido de r.</a:t>
            </a:r>
          </a:p>
          <a:p>
            <a:pPr marL="0" indent="0">
              <a:buNone/>
            </a:pPr>
            <a:r>
              <a:rPr lang="es-MX" sz="2000" dirty="0"/>
              <a:t>solo mide la </a:t>
            </a:r>
            <a:r>
              <a:rPr lang="es-MX" sz="2000" b="1" dirty="0"/>
              <a:t>fuerza explicativa</a:t>
            </a:r>
            <a:r>
              <a:rPr lang="es-MX" sz="2000" dirty="0"/>
              <a:t> del modelo, sin indicar la dirección.</a:t>
            </a:r>
          </a:p>
          <a:p>
            <a:pPr marL="0" indent="0">
              <a:buNone/>
            </a:pPr>
            <a:r>
              <a:rPr lang="es-MX" sz="2000" dirty="0"/>
              <a:t>proporciona información sobre </a:t>
            </a:r>
            <a:r>
              <a:rPr lang="es-MX" sz="2000" b="1" dirty="0"/>
              <a:t>cuánto</a:t>
            </a:r>
            <a:r>
              <a:rPr lang="es-MX" sz="2000" dirty="0"/>
              <a:t> de la variabilidad en la variable dependiente es explicada por la variable independiente.</a:t>
            </a:r>
          </a:p>
          <a:p>
            <a:pPr marL="0" indent="0">
              <a:buNone/>
            </a:pPr>
            <a:r>
              <a:rPr lang="es-MX" sz="2000" dirty="0"/>
              <a:t>Si r= 0.8 significa que hay una fuerte correlación positiva entre las dos variables.</a:t>
            </a:r>
          </a:p>
          <a:p>
            <a:pPr marL="0" indent="0">
              <a:buNone/>
            </a:pPr>
            <a:r>
              <a:rPr lang="es-MX" sz="2000" dirty="0"/>
              <a:t>Si </a:t>
            </a:r>
            <a:r>
              <a:rPr lang="es-MX" sz="2000" b="1" dirty="0"/>
              <a:t>R</a:t>
            </a:r>
            <a:r>
              <a:rPr lang="es-MX" sz="2000" b="1" baseline="30000" dirty="0"/>
              <a:t>2 </a:t>
            </a:r>
            <a:r>
              <a:rPr lang="es-MX" sz="2000" dirty="0"/>
              <a:t>=0.64 (que es 0.820.8^20.82), significa que el 64% de la variabilidad en la variable dependiente puede ser explicada por la variable independiente.</a:t>
            </a:r>
          </a:p>
        </p:txBody>
      </p:sp>
    </p:spTree>
    <p:extLst>
      <p:ext uri="{BB962C8B-B14F-4D97-AF65-F5344CB8AC3E}">
        <p14:creationId xmlns:p14="http://schemas.microsoft.com/office/powerpoint/2010/main" val="120498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06B8E6-E753-071F-7572-084129369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073" y="723637"/>
            <a:ext cx="11139854" cy="37413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b="1" dirty="0"/>
              <a:t>5. Coeficiente de Correlación</a:t>
            </a:r>
          </a:p>
          <a:p>
            <a:pPr marL="0" indent="0">
              <a:buNone/>
            </a:pPr>
            <a:endParaRPr lang="es-MX" sz="2400" b="1" dirty="0"/>
          </a:p>
          <a:p>
            <a:pPr marL="0" indent="0">
              <a:lnSpc>
                <a:spcPct val="100000"/>
              </a:lnSpc>
              <a:buNone/>
            </a:pPr>
            <a:r>
              <a:rPr lang="es-MX" sz="2200" dirty="0"/>
              <a:t>El coeficiente de correlación mide qué tan fuerte es la relación lineal entre las variables; puede tomar valores de -1 a 1, es decir,              −1 ≤ R ≤ 1.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200" dirty="0"/>
              <a:t>Un valor de -1 indica que la existe una relación lineal fuerte, pero negativa (tendencia descendente –&gt; si x aumenta, y disminuye), un valor de 1 indica que existe una relación lineal fuerte, positiva (tendencia ascendente –&gt; si x aumenta, y también aumenta), valores de 0 indican una relación lineal nula.</a:t>
            </a:r>
          </a:p>
        </p:txBody>
      </p:sp>
      <p:pic>
        <p:nvPicPr>
          <p:cNvPr id="3074" name="Picture 2" descr="Sobre el uso adecuado del coeficiente de correlación de Pearson:  definición, propiedades y suposiciones">
            <a:extLst>
              <a:ext uri="{FF2B5EF4-FFF2-40B4-BE49-F238E27FC236}">
                <a16:creationId xmlns:a16="http://schemas.microsoft.com/office/drawing/2014/main" id="{035D9173-B776-8692-7493-42DFAEB79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863" y="4326498"/>
            <a:ext cx="6629608" cy="220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90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3B8D4BB-62A9-CAFF-CBEE-F22F41F7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923" t="51488" r="10346" b="14444"/>
          <a:stretch/>
        </p:blipFill>
        <p:spPr>
          <a:xfrm>
            <a:off x="522884" y="3584643"/>
            <a:ext cx="11146232" cy="27823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554BB2-A8CE-2B01-7548-BA1916284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t="10621" r="6566" b="12512"/>
          <a:stretch/>
        </p:blipFill>
        <p:spPr bwMode="auto">
          <a:xfrm>
            <a:off x="217842" y="790201"/>
            <a:ext cx="6260123" cy="164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3E226470-3759-4F91-38FB-497C1721D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0766" y="343071"/>
            <a:ext cx="5035474" cy="2782368"/>
          </a:xfrm>
        </p:spPr>
        <p:txBody>
          <a:bodyPr>
            <a:normAutofit fontScale="62500" lnSpcReduction="20000"/>
          </a:bodyPr>
          <a:lstStyle/>
          <a:p>
            <a:pPr marL="0" indent="0" algn="just">
              <a:buNone/>
            </a:pPr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Dónde:</a:t>
            </a:r>
          </a:p>
          <a:p>
            <a:pPr algn="just"/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N = Número de valores o elementos</a:t>
            </a:r>
          </a:p>
          <a:p>
            <a:pPr algn="just"/>
            <a:r>
              <a:rPr lang="es-MX" b="0" i="0" dirty="0" err="1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Σxy</a:t>
            </a:r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 = la suma de los productos de las puntuaciones emparejadas</a:t>
            </a:r>
          </a:p>
          <a:p>
            <a:pPr algn="just"/>
            <a:r>
              <a:rPr lang="es-MX" b="0" i="0" dirty="0" err="1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Σx</a:t>
            </a:r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 = la suma de puntuaciones x </a:t>
            </a:r>
          </a:p>
          <a:p>
            <a:pPr algn="just"/>
            <a:r>
              <a:rPr lang="es-MX" b="0" i="0" dirty="0" err="1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Σy</a:t>
            </a:r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 = la suma de puntuaciones  y</a:t>
            </a:r>
            <a:b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</a:br>
            <a:endParaRPr lang="es-MX" b="0" i="0" dirty="0">
              <a:effectLst/>
              <a:highlight>
                <a:srgbClr val="FFFFFF"/>
              </a:highlight>
              <a:latin typeface="Prompt" panose="020B0502040204020203" pitchFamily="2" charset="-34"/>
              <a:cs typeface="Prompt" panose="020B0502040204020203" pitchFamily="2" charset="-34"/>
            </a:endParaRPr>
          </a:p>
          <a:p>
            <a:pPr algn="just"/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Σx2 = Suma de cuadrados Puntuación x</a:t>
            </a:r>
          </a:p>
          <a:p>
            <a:pPr algn="just"/>
            <a:r>
              <a:rPr lang="es-MX" b="0" i="0" dirty="0">
                <a:effectLst/>
                <a:highlight>
                  <a:srgbClr val="FFFFFF"/>
                </a:highlight>
                <a:latin typeface="Prompt" panose="020B0502040204020203" pitchFamily="2" charset="-34"/>
                <a:cs typeface="Prompt" panose="020B0502040204020203" pitchFamily="2" charset="-34"/>
              </a:rPr>
              <a:t>Σy2 = Suma de cuadrados Puntuación y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9018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5FC3C50-DCEA-AE04-E021-80DEDA9A2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10" t="24498" r="22353" b="25478"/>
          <a:stretch/>
        </p:blipFill>
        <p:spPr>
          <a:xfrm>
            <a:off x="701618" y="672352"/>
            <a:ext cx="10788763" cy="55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88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555850-14B9-23AA-7DB8-78FC5F986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18" y="386789"/>
            <a:ext cx="11210364" cy="6202270"/>
          </a:xfrm>
        </p:spPr>
        <p:txBody>
          <a:bodyPr>
            <a:normAutofit fontScale="92500" lnSpcReduction="20000"/>
          </a:bodyPr>
          <a:lstStyle/>
          <a:p>
            <a:r>
              <a:rPr lang="es-MX" dirty="0"/>
              <a:t>El análisis de residuales es una técnica crucial en la evaluación de modelos estadísticos, especialmente en la regresión lineal y otros modelos que buscan ajustar una relación entre variables. Los residuales, que son las diferencias entre los valores observados y los valores predichos por el modelo, contienen información valiosa sobre la calidad del ajuste del modelo y sobre la validez de los supuestos estadísticos.</a:t>
            </a:r>
          </a:p>
          <a:p>
            <a:endParaRPr lang="es-MX" dirty="0"/>
          </a:p>
          <a:p>
            <a:r>
              <a:rPr lang="es-MX" dirty="0"/>
              <a:t>Los </a:t>
            </a:r>
            <a:r>
              <a:rPr lang="es-MX" b="1" dirty="0"/>
              <a:t>residuales</a:t>
            </a:r>
            <a:r>
              <a:rPr lang="es-MX" dirty="0"/>
              <a:t> (e</a:t>
            </a:r>
            <a:r>
              <a:rPr lang="es-MX" baseline="-25000" dirty="0"/>
              <a:t>i​</a:t>
            </a:r>
            <a:r>
              <a:rPr lang="es-MX" dirty="0"/>
              <a:t>) son las diferencias entre los valores observados (</a:t>
            </a:r>
            <a:r>
              <a:rPr lang="es-MX" dirty="0" err="1"/>
              <a:t>y</a:t>
            </a:r>
            <a:r>
              <a:rPr lang="es-MX" baseline="-25000" dirty="0" err="1"/>
              <a:t>i</a:t>
            </a:r>
            <a:r>
              <a:rPr lang="es-MX" baseline="-25000" dirty="0"/>
              <a:t>​</a:t>
            </a:r>
            <a:r>
              <a:rPr lang="es-MX" dirty="0"/>
              <a:t>) y los valores predichos (</a:t>
            </a:r>
            <a:r>
              <a:rPr lang="es-MX" dirty="0" err="1"/>
              <a:t>Ỹ</a:t>
            </a:r>
            <a:r>
              <a:rPr lang="es-MX" baseline="-25000" dirty="0" err="1"/>
              <a:t>i</a:t>
            </a:r>
            <a:r>
              <a:rPr lang="es-MX" baseline="-25000" dirty="0"/>
              <a:t>​</a:t>
            </a:r>
            <a:r>
              <a:rPr lang="es-MX" dirty="0"/>
              <a:t>) por el modelo:</a:t>
            </a:r>
          </a:p>
          <a:p>
            <a:pPr marL="457200" lvl="1" indent="0">
              <a:buNone/>
            </a:pPr>
            <a:r>
              <a:rPr lang="es-MX" sz="2800" dirty="0"/>
              <a:t>					e</a:t>
            </a:r>
            <a:r>
              <a:rPr lang="es-MX" sz="2800" baseline="-25000" dirty="0"/>
              <a:t>i​=</a:t>
            </a:r>
            <a:r>
              <a:rPr lang="es-MX" sz="2800" dirty="0"/>
              <a:t> </a:t>
            </a:r>
            <a:r>
              <a:rPr lang="es-MX" sz="2800" dirty="0" err="1"/>
              <a:t>y</a:t>
            </a:r>
            <a:r>
              <a:rPr lang="es-MX" sz="2800" baseline="-25000" dirty="0" err="1"/>
              <a:t>i</a:t>
            </a:r>
            <a:r>
              <a:rPr lang="es-MX" sz="2800" baseline="-25000" dirty="0"/>
              <a:t>​-</a:t>
            </a:r>
            <a:r>
              <a:rPr lang="es-MX" sz="2800" dirty="0"/>
              <a:t> </a:t>
            </a:r>
            <a:r>
              <a:rPr lang="es-MX" sz="2800" dirty="0" err="1"/>
              <a:t>Ỹ</a:t>
            </a:r>
            <a:r>
              <a:rPr lang="es-MX" sz="2800" baseline="-25000" dirty="0" err="1"/>
              <a:t>i</a:t>
            </a:r>
            <a:endParaRPr lang="es-MX" sz="2800" baseline="-25000" dirty="0"/>
          </a:p>
          <a:p>
            <a:pPr marL="457200" lvl="1" indent="0">
              <a:buNone/>
            </a:pPr>
            <a:endParaRPr lang="es-MX" sz="2800" baseline="-25000" dirty="0"/>
          </a:p>
          <a:p>
            <a:pPr marL="0" indent="0">
              <a:buNone/>
            </a:pPr>
            <a:r>
              <a:rPr lang="es-MX" sz="2800" dirty="0"/>
              <a:t>El análisis de residuales se utiliza para: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Verificar si los supuestos del modelo se cumplen.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Identificar posibles problemas con el modelo, como valores atípicos, homocedasticidad (varianza constante de los errores), y la existencia de patrones no capturados por el modelo.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2800" dirty="0"/>
              <a:t>Evaluar la adecuación del modelo.</a:t>
            </a:r>
          </a:p>
          <a:p>
            <a:pPr marL="457200" lvl="1" indent="0">
              <a:buNone/>
            </a:pP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287122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19E71-BDB1-BED0-D6FB-26C63D770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9" y="333000"/>
            <a:ext cx="11358282" cy="616192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MX" sz="3300" b="1" dirty="0"/>
              <a:t>Los gráficos son herramientas poderosas para visualizar y analizar residuales. Algunos gráficos comunes incluyen:</a:t>
            </a:r>
          </a:p>
          <a:p>
            <a:r>
              <a:rPr lang="es-MX" b="1" dirty="0"/>
              <a:t>a. Gráfico de residuos vs. valores predichos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Detectar patrones sistemáticos (lo que indicaría que el modelo no ha capturado completamente la relación entre las variables) y verificar la homocedasticidad.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Si los residuos se distribuyen de manera aleatoria alrededor de cero y no muestran ningún patrón claro, es una indicación de que el supuesto de linealidad y homocedasticidad se cumple.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Si se observa un patrón, como una forma de embudo o curvatura, esto sugiere problemas como heterocedasticidad (varianza no constante) o relaciones no lineales.</a:t>
            </a:r>
          </a:p>
          <a:p>
            <a:r>
              <a:rPr lang="es-MX" b="1" dirty="0"/>
              <a:t>b. Gráfico Q-Q (</a:t>
            </a:r>
            <a:r>
              <a:rPr lang="es-MX" b="1" dirty="0" err="1"/>
              <a:t>Quantile-Quantile</a:t>
            </a:r>
            <a:r>
              <a:rPr lang="es-MX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Evaluar si los residuos siguen una distribución normal, lo cual es un supuesto clave en muchos modelos estadísticos.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Si los puntos en el gráfico Q-Q siguen aproximadamente una línea recta, los residuos son aproximadamente normales.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Desviaciones significativas de la línea recta sugieren que los residuos no son normales.</a:t>
            </a:r>
          </a:p>
          <a:p>
            <a:r>
              <a:rPr lang="es-MX" b="1" dirty="0"/>
              <a:t>c. Gráfico de residuos estandarizados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Identificar valores atípicos.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Residuos estandarizados se utilizan para identificar observaciones que se desvían significativamente del ajuste del modelo. En general, si los residuos estandarizados están dentro del rango de [−3,3][-3, 3][−3,3], se considera que no hay valores atípicos significativos.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Valores fuera de este rango podrían indicar puntos de datos que influyen fuertemente en el modelo y deberían ser investigados.</a:t>
            </a:r>
          </a:p>
          <a:p>
            <a:r>
              <a:rPr lang="es-MX" b="1" dirty="0"/>
              <a:t>d. Gráfico de residuos vs. variables independientes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Verificar si hay relaciones no lineales que no han sido capturadas por el modelo.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Si los residuos muestran un patrón claro cuando se grafican contra una variable independiente, esto indica que puede existir una relación no lineal entre esa variable y la variable dependiente.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44334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DD19B9-EEC8-FBA4-385D-3D90466F5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8371"/>
            <a:ext cx="10515600" cy="520125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s-MX" b="1" dirty="0"/>
              <a:t>4. Estadísticas y pruebas de análisis de residuales</a:t>
            </a:r>
          </a:p>
          <a:p>
            <a:pPr marL="0" indent="0">
              <a:buNone/>
            </a:pPr>
            <a:r>
              <a:rPr lang="es-MX" dirty="0"/>
              <a:t>Además de los gráficos, existen pruebas estadísticas para analizar los residuales:</a:t>
            </a:r>
          </a:p>
          <a:p>
            <a:pPr marL="0" indent="0">
              <a:buNone/>
            </a:pPr>
            <a:r>
              <a:rPr lang="es-MX" b="1" dirty="0"/>
              <a:t>a. Prueba de normalidad (Shapiro-Wilk, </a:t>
            </a:r>
            <a:r>
              <a:rPr lang="es-MX" b="1" dirty="0" err="1"/>
              <a:t>Kolmogorov-Smirnov</a:t>
            </a:r>
            <a:r>
              <a:rPr lang="es-MX" b="1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Determinar si los residuos están distribuidos normalmente.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Un p-valor bajo (por ejemplo, p&lt;0.05) indica que los residuos no son normales.</a:t>
            </a:r>
          </a:p>
          <a:p>
            <a:pPr marL="0" indent="0">
              <a:buNone/>
            </a:pPr>
            <a:r>
              <a:rPr lang="es-MX" b="1" dirty="0"/>
              <a:t>b. Prueba de Durbin-Watson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Verificar la independencia de los residuos, particularmente la autocorrelación en series temporales.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Valores cercanos a 2 indican que no hay autocorrelación significativa. Valores menores que 1 o mayores que 3 sugieren autocorrelación positiva o negativa, respectivamente.</a:t>
            </a:r>
          </a:p>
          <a:p>
            <a:r>
              <a:rPr lang="es-MX" b="1" dirty="0"/>
              <a:t>c. Prueba de </a:t>
            </a:r>
            <a:r>
              <a:rPr lang="es-MX" b="1" dirty="0" err="1"/>
              <a:t>Breusch</a:t>
            </a:r>
            <a:r>
              <a:rPr lang="es-MX" b="1" dirty="0"/>
              <a:t>-Pagan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Propósito</a:t>
            </a:r>
            <a:r>
              <a:rPr lang="es-MX" dirty="0"/>
              <a:t>: Evaluar la homocedasticidad de los residuos.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Interpretación</a:t>
            </a:r>
            <a:r>
              <a:rPr lang="es-MX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dirty="0"/>
              <a:t>Un p-valor bajo sugiere heterocedasticidad, es decir, que la varianza de los residuos no es constante.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603963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1128A1-5C6A-40B9-AB6C-3232D8C7E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234" y="352377"/>
            <a:ext cx="11492753" cy="59811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b="1" dirty="0"/>
              <a:t>	5. Diagnóstico e interpretación</a:t>
            </a:r>
          </a:p>
          <a:p>
            <a:r>
              <a:rPr lang="es-MX" dirty="0"/>
              <a:t>Después de realizar el análisis de residuales, es importante interpretar los resultados: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Residuos sin patrones claros</a:t>
            </a:r>
            <a:r>
              <a:rPr lang="es-MX" dirty="0"/>
              <a:t>: Indica que el modelo es adecuado y que los supuestos de homocedasticidad y linealidad se cumplen.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Patrones en los residuos</a:t>
            </a:r>
            <a:r>
              <a:rPr lang="es-MX" dirty="0"/>
              <a:t>: Pueden indicar que el modelo no ha capturado completamente la relación entre las variables, que hay heterocedasticidad, o que existe una relación no lineal.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b="1" dirty="0"/>
              <a:t>Valores atípicos o influencias fuertes</a:t>
            </a:r>
            <a:r>
              <a:rPr lang="es-MX" dirty="0"/>
              <a:t>: Pueden distorsionar los resultados del modelo. Es posible que necesites investigar más o ajustar el modelo para tratar estos puntos.</a:t>
            </a:r>
          </a:p>
          <a:p>
            <a:pPr marL="0" indent="0">
              <a:buNone/>
            </a:pPr>
            <a:endParaRPr lang="es-MX" b="1" dirty="0"/>
          </a:p>
          <a:p>
            <a:pPr marL="0" indent="0">
              <a:buNone/>
            </a:pPr>
            <a:r>
              <a:rPr lang="es-MX" b="1" dirty="0"/>
              <a:t>		Resumen</a:t>
            </a:r>
          </a:p>
          <a:p>
            <a:pPr marL="0" indent="0" algn="just">
              <a:buNone/>
            </a:pPr>
            <a:r>
              <a:rPr lang="es-MX" dirty="0"/>
              <a:t>El análisis de residuales es una herramienta poderosa para validar y mejorar los modelos estadísticos. Al revisar los residuos, puedes asegurarte de que los supuestos del modelo se cumplen y de que los resultados que obtienes son fiables y significativos. Si se identifican problemas, puede ser necesario ajustar el modelo, transformar variables, o considerar modelos alternativos para obtener un mejor ajuste a los datos.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94534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EA6271-90BB-F4F4-1076-141A9EF08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465"/>
            <a:ext cx="10515600" cy="3459069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/>
              <a:t>PASOS PARA UN ANÁLISIS DE REGRESIÓN</a:t>
            </a:r>
          </a:p>
          <a:p>
            <a:endParaRPr lang="es-MX" dirty="0"/>
          </a:p>
          <a:p>
            <a:r>
              <a:rPr lang="es-MX" dirty="0"/>
              <a:t>Un análisis de Regresión Lineal tiene lugar cuando deseamos explicar a qué se debe el comportamiento de una variable de interés (y) y suponemos una posible relación con otras variables que pueden estar influyendo sobre ella.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26271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A7155-68AC-99D6-1DFB-309E79666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C8C368-A80D-2A05-7AA5-133666B41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F0B5FB-E9D4-B4BA-320F-9A5C6094D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0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BF78B-74D1-EC78-CAAA-C85523158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141F33-05AE-1425-7C41-01D3EEE9E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C96BCB-C054-2523-DE0E-358215FCD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0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157A3B-65E0-B991-6295-E1F321AC3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5550F5-6096-771A-325D-B9F80AC8A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EB74D4-D81D-A8AA-5ED9-3B87D243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43ABE-79F3-7F42-A776-0ED71F42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A1A7FB-2C86-178B-C720-31EED396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0269E1-9B84-7AFD-6606-CDE9ECF4B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4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292C6-16A9-8B60-0ED0-0884D702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2BD0BB-A920-5576-441A-F2E2FA9E0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E0A22-9029-E9D4-1854-420E1322C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03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F6893-E75A-081A-C557-80E0D02A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52CC14-EE7E-EF60-360C-4CDD1F801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AE023F-15A6-5FCE-CC35-A3A420D9D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013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3C543B-DF36-1FB5-56D7-D88C4470E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1B1BA-734E-F584-18FC-76FCC54B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782ED1-B652-352B-74D6-F18D7209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94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12897-2A3D-346E-3D15-C169D27D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D8F66-2118-0E5C-6875-6B6A3BBA8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25B7F83-BF8E-9632-5F22-7FD2B6EE6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29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D1956-D389-9ACC-C067-E8A258B50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CB385B-FF7C-9DAF-C951-F3257FDC0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7C8638-417F-F41D-677D-369C2BC9C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53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F4481-8C3B-C2A6-8829-A20D66716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7C3DC-DD4E-C6D3-DD41-8C40667A7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C045A7-0510-E924-56F6-CA3AD930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56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5757B4-8FD8-29EB-BB8F-BD61AFAE1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57" t="17002" r="25331" b="7772"/>
          <a:stretch/>
        </p:blipFill>
        <p:spPr>
          <a:xfrm>
            <a:off x="2100430" y="18032"/>
            <a:ext cx="7991139" cy="68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630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475E3-0C5E-272B-576B-771EECF8C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6614EB-EC66-A9DE-DE93-86101BAA0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MX" dirty="0"/>
              <a:t>Una prueba de significancia es una herramienta estadística utilizada para determinar si los resultados de un estudio o experimento son lo suficientemente fuertes como para rechazar la hipótesis nula. Aquí te dejo un ejemplo detallado de cómo realizar una prueba de significancia utilizando la prueba t de </a:t>
            </a:r>
            <a:r>
              <a:rPr lang="es-MX" dirty="0" err="1"/>
              <a:t>Student</a:t>
            </a:r>
            <a:r>
              <a:rPr lang="es-MX" dirty="0"/>
              <a:t> para dos muestras independientes:</a:t>
            </a:r>
          </a:p>
          <a:p>
            <a:endParaRPr lang="es-MX" dirty="0"/>
          </a:p>
          <a:p>
            <a:r>
              <a:rPr lang="es-MX" dirty="0"/>
              <a:t>## Ejemplo</a:t>
            </a:r>
          </a:p>
          <a:p>
            <a:endParaRPr lang="es-MX" dirty="0"/>
          </a:p>
          <a:p>
            <a:r>
              <a:rPr lang="es-MX" dirty="0"/>
              <a:t>Supongamos que queremos saber si existe una diferencia significativa en el rendimiento académico (medido por la calificación promedio) entre dos grupos de estudiantes: aquellos que recibieron clases particulares y aquellos que no.</a:t>
            </a:r>
          </a:p>
          <a:p>
            <a:endParaRPr lang="es-MX" dirty="0"/>
          </a:p>
          <a:p>
            <a:r>
              <a:rPr lang="es-MX" dirty="0"/>
              <a:t>### Paso 1: Plantear las hipótesis</a:t>
            </a:r>
          </a:p>
          <a:p>
            <a:endParaRPr lang="es-MX" dirty="0"/>
          </a:p>
          <a:p>
            <a:r>
              <a:rPr lang="es-MX" dirty="0"/>
              <a:t>- **Hipótesis nula (\(H_0\))**: No hay diferencia en el rendimiento académico entre los dos grupos (la diferencia media es 0).</a:t>
            </a:r>
          </a:p>
          <a:p>
            <a:r>
              <a:rPr lang="es-MX" dirty="0"/>
              <a:t>- **Hipótesis alternativa (\(</a:t>
            </a:r>
            <a:r>
              <a:rPr lang="es-MX" dirty="0" err="1"/>
              <a:t>H_a</a:t>
            </a:r>
            <a:r>
              <a:rPr lang="es-MX" dirty="0"/>
              <a:t>\))**: Hay una diferencia en el rendimiento académico entre los dos grupos (la diferencia media no es 0).</a:t>
            </a:r>
          </a:p>
          <a:p>
            <a:endParaRPr lang="es-MX" dirty="0"/>
          </a:p>
          <a:p>
            <a:r>
              <a:rPr lang="es-MX" dirty="0"/>
              <a:t>### Paso 2: Recoger los datos</a:t>
            </a:r>
          </a:p>
          <a:p>
            <a:endParaRPr lang="es-MX" dirty="0"/>
          </a:p>
          <a:p>
            <a:r>
              <a:rPr lang="es-MX" dirty="0"/>
              <a:t>Supongamos que tenemos los siguientes datos de calificaciones:</a:t>
            </a:r>
          </a:p>
          <a:p>
            <a:endParaRPr lang="es-MX" dirty="0"/>
          </a:p>
          <a:p>
            <a:r>
              <a:rPr lang="es-MX" dirty="0"/>
              <a:t>- Grupo con clases particulares: \([85, 90, 78, 92, 88]\)</a:t>
            </a:r>
          </a:p>
          <a:p>
            <a:r>
              <a:rPr lang="es-MX" dirty="0"/>
              <a:t>- Grupo sin clases particulares: \([80, 82, 85, 83, 79]\)</a:t>
            </a:r>
          </a:p>
          <a:p>
            <a:endParaRPr lang="es-MX" dirty="0"/>
          </a:p>
          <a:p>
            <a:r>
              <a:rPr lang="es-MX" dirty="0"/>
              <a:t>### Paso 3: Calcular las estadísticas descriptivas</a:t>
            </a:r>
          </a:p>
          <a:p>
            <a:endParaRPr lang="es-MX" dirty="0"/>
          </a:p>
          <a:p>
            <a:r>
              <a:rPr lang="es-MX" dirty="0"/>
              <a:t>Para cada grupo, calculamos la media y la desviación estándar.</a:t>
            </a:r>
          </a:p>
          <a:p>
            <a:endParaRPr lang="es-MX" dirty="0"/>
          </a:p>
          <a:p>
            <a:r>
              <a:rPr lang="es-MX" dirty="0"/>
              <a:t>### Paso 4: Seleccionar el nivel de significancia</a:t>
            </a:r>
          </a:p>
          <a:p>
            <a:endParaRPr lang="es-MX" dirty="0"/>
          </a:p>
          <a:p>
            <a:r>
              <a:rPr lang="es-MX" dirty="0"/>
              <a:t>Usualmente se utiliza un nivel de significancia \(\</a:t>
            </a:r>
            <a:r>
              <a:rPr lang="es-MX" dirty="0" err="1"/>
              <a:t>alpha</a:t>
            </a:r>
            <a:r>
              <a:rPr lang="es-MX" dirty="0"/>
              <a:t> = 0.05\).</a:t>
            </a:r>
          </a:p>
          <a:p>
            <a:endParaRPr lang="es-MX" dirty="0"/>
          </a:p>
          <a:p>
            <a:r>
              <a:rPr lang="es-MX" dirty="0"/>
              <a:t>### Paso 5: Realizar la prueba t</a:t>
            </a:r>
          </a:p>
          <a:p>
            <a:endParaRPr lang="es-MX" dirty="0"/>
          </a:p>
          <a:p>
            <a:r>
              <a:rPr lang="es-MX" dirty="0"/>
              <a:t>Podemos usar la fórmula de la prueba t para dos muestras independientes:</a:t>
            </a:r>
          </a:p>
          <a:p>
            <a:endParaRPr lang="es-MX" dirty="0"/>
          </a:p>
          <a:p>
            <a:r>
              <a:rPr lang="es-MX" dirty="0"/>
              <a:t>\[ t = \frac{\bar{X_1} - \bar{X_2}}{\</a:t>
            </a:r>
            <a:r>
              <a:rPr lang="es-MX" dirty="0" err="1"/>
              <a:t>sqrt</a:t>
            </a:r>
            <a:r>
              <a:rPr lang="es-MX" dirty="0"/>
              <a:t>{\frac{S_1^2}{n_1} + \frac{S_2^2}{n_2}}} \]</a:t>
            </a:r>
          </a:p>
          <a:p>
            <a:endParaRPr lang="es-MX" dirty="0"/>
          </a:p>
          <a:p>
            <a:r>
              <a:rPr lang="es-MX" dirty="0"/>
              <a:t>Donde:</a:t>
            </a:r>
          </a:p>
          <a:p>
            <a:r>
              <a:rPr lang="es-MX" dirty="0"/>
              <a:t>- \(\bar{X_1}\) y \(\bar{X_2}\) son las medias de las dos muestras.</a:t>
            </a:r>
          </a:p>
          <a:p>
            <a:r>
              <a:rPr lang="es-MX" dirty="0"/>
              <a:t>- \(S_1^2\) y \(S_2^2\) son las varianzas de las dos muestras.</a:t>
            </a:r>
          </a:p>
          <a:p>
            <a:r>
              <a:rPr lang="es-MX" dirty="0"/>
              <a:t>- \(n_1\) y \(n_2\) son los tamaños de las dos muestras.</a:t>
            </a:r>
          </a:p>
          <a:p>
            <a:endParaRPr lang="es-MX" dirty="0"/>
          </a:p>
          <a:p>
            <a:r>
              <a:rPr lang="es-MX" dirty="0"/>
              <a:t>### Paso 6: Comparar el valor t calculado con el valor crítico</a:t>
            </a:r>
          </a:p>
          <a:p>
            <a:endParaRPr lang="es-MX" dirty="0"/>
          </a:p>
          <a:p>
            <a:r>
              <a:rPr lang="es-MX" dirty="0"/>
              <a:t>Usamos la distribución t de </a:t>
            </a:r>
            <a:r>
              <a:rPr lang="es-MX" dirty="0" err="1"/>
              <a:t>Student</a:t>
            </a:r>
            <a:r>
              <a:rPr lang="es-MX" dirty="0"/>
              <a:t> para encontrar el valor crítico correspondiente al nivel de significancia y los grados de libertad adecuados.</a:t>
            </a:r>
          </a:p>
          <a:p>
            <a:endParaRPr lang="es-MX" dirty="0"/>
          </a:p>
          <a:p>
            <a:r>
              <a:rPr lang="es-MX" dirty="0"/>
              <a:t>### Paso 7: Conclusión</a:t>
            </a:r>
          </a:p>
          <a:p>
            <a:endParaRPr lang="es-MX" dirty="0"/>
          </a:p>
          <a:p>
            <a:r>
              <a:rPr lang="es-MX" dirty="0"/>
              <a:t>Si el valor t calculado es mayor que el valor crítico, rechazamos la hipótesis nula. De lo contrario, no rechazamos la hipótesis nula.</a:t>
            </a:r>
          </a:p>
          <a:p>
            <a:endParaRPr lang="es-MX" dirty="0"/>
          </a:p>
          <a:p>
            <a:r>
              <a:rPr lang="es-MX" dirty="0"/>
              <a:t>Vamos a realizar los cálculos necesarios:</a:t>
            </a:r>
          </a:p>
          <a:p>
            <a:endParaRPr lang="es-MX" dirty="0"/>
          </a:p>
          <a:p>
            <a:r>
              <a:rPr lang="es-MX" dirty="0"/>
              <a:t>#### Paso 3: Calcular las estadísticas descriptivas</a:t>
            </a:r>
          </a:p>
          <a:p>
            <a:endParaRPr lang="es-MX" dirty="0"/>
          </a:p>
          <a:p>
            <a:r>
              <a:rPr lang="es-MX" dirty="0"/>
              <a:t>- Grupo con clases particulares:</a:t>
            </a:r>
          </a:p>
          <a:p>
            <a:r>
              <a:rPr lang="es-MX" dirty="0"/>
              <a:t>  - Media (\(\bar{X_1}\)): \(86.6\)</a:t>
            </a:r>
          </a:p>
          <a:p>
            <a:r>
              <a:rPr lang="es-MX" dirty="0"/>
              <a:t>  - Desviación estándar (\(S_1\)): \(5.18\)</a:t>
            </a:r>
          </a:p>
          <a:p>
            <a:r>
              <a:rPr lang="es-MX" dirty="0"/>
              <a:t>  - Tamaño de muestra (\(n_1\)): \(5\)</a:t>
            </a:r>
          </a:p>
          <a:p>
            <a:endParaRPr lang="es-MX" dirty="0"/>
          </a:p>
          <a:p>
            <a:r>
              <a:rPr lang="es-MX" dirty="0"/>
              <a:t>- Grupo sin clases particulares:</a:t>
            </a:r>
          </a:p>
          <a:p>
            <a:r>
              <a:rPr lang="es-MX" dirty="0"/>
              <a:t>  - Media (\(\bar{X_2}\)): \(81.8\)</a:t>
            </a:r>
          </a:p>
          <a:p>
            <a:r>
              <a:rPr lang="es-MX" dirty="0"/>
              <a:t>  - Desviación estándar (\(S_2\)): \(2.59\)</a:t>
            </a:r>
          </a:p>
          <a:p>
            <a:r>
              <a:rPr lang="es-MX" dirty="0"/>
              <a:t>  - Tamaño de muestra (\(n_2\)): \(5\)</a:t>
            </a:r>
          </a:p>
          <a:p>
            <a:endParaRPr lang="es-MX" dirty="0"/>
          </a:p>
          <a:p>
            <a:r>
              <a:rPr lang="es-MX" dirty="0"/>
              <a:t>#### Paso 5: Realizar la prueba t</a:t>
            </a:r>
          </a:p>
          <a:p>
            <a:endParaRPr lang="es-MX" dirty="0"/>
          </a:p>
          <a:p>
            <a:r>
              <a:rPr lang="es-MX" dirty="0"/>
              <a:t>Primero calculamos la varianza de cada grupo:</a:t>
            </a:r>
          </a:p>
          <a:p>
            <a:endParaRPr lang="es-MX" dirty="0"/>
          </a:p>
          <a:p>
            <a:r>
              <a:rPr lang="es-MX" dirty="0"/>
              <a:t>\[ S_1^2 = (5.18)^2 = 26.83 \]</a:t>
            </a:r>
          </a:p>
          <a:p>
            <a:r>
              <a:rPr lang="es-MX" dirty="0"/>
              <a:t>\[ S_2^2 = (2.59)^2 = 6.70 \]</a:t>
            </a:r>
          </a:p>
          <a:p>
            <a:endParaRPr lang="es-MX" dirty="0"/>
          </a:p>
          <a:p>
            <a:r>
              <a:rPr lang="es-MX" dirty="0"/>
              <a:t>Luego, calculamos el valor t:</a:t>
            </a:r>
          </a:p>
          <a:p>
            <a:endParaRPr lang="es-MX" dirty="0"/>
          </a:p>
          <a:p>
            <a:r>
              <a:rPr lang="es-MX" dirty="0"/>
              <a:t>\[ t = \frac{86.6 - 81.8}{\</a:t>
            </a:r>
            <a:r>
              <a:rPr lang="es-MX" dirty="0" err="1"/>
              <a:t>sqrt</a:t>
            </a:r>
            <a:r>
              <a:rPr lang="es-MX" dirty="0"/>
              <a:t>{\frac{26.83}{5} + \frac{6.70}{5}}} = \frac{4.8}{\</a:t>
            </a:r>
            <a:r>
              <a:rPr lang="es-MX" dirty="0" err="1"/>
              <a:t>sqrt</a:t>
            </a:r>
            <a:r>
              <a:rPr lang="es-MX" dirty="0"/>
              <a:t>{6.83 + 1.34}} = \frac{4.8}{\</a:t>
            </a:r>
            <a:r>
              <a:rPr lang="es-MX" dirty="0" err="1"/>
              <a:t>sqrt</a:t>
            </a:r>
            <a:r>
              <a:rPr lang="es-MX" dirty="0"/>
              <a:t>{8.17}} = \frac{4.8}{2.86} \</a:t>
            </a:r>
            <a:r>
              <a:rPr lang="es-MX" dirty="0" err="1"/>
              <a:t>approx</a:t>
            </a:r>
            <a:r>
              <a:rPr lang="es-MX" dirty="0"/>
              <a:t> 1.68 \]</a:t>
            </a:r>
          </a:p>
          <a:p>
            <a:endParaRPr lang="es-MX" dirty="0"/>
          </a:p>
          <a:p>
            <a:r>
              <a:rPr lang="es-MX" dirty="0"/>
              <a:t>#### Paso 6: Comparar el valor t con el valor crítico</a:t>
            </a:r>
          </a:p>
          <a:p>
            <a:endParaRPr lang="es-MX" dirty="0"/>
          </a:p>
          <a:p>
            <a:r>
              <a:rPr lang="es-MX" dirty="0"/>
              <a:t>Para un nivel de significancia de 0.05 y \(n_1 + n_2 - 2 = 8\) grados de libertad, el valor crítico t de dos colas es aproximadamente 2.306.</a:t>
            </a:r>
          </a:p>
          <a:p>
            <a:endParaRPr lang="es-MX" dirty="0"/>
          </a:p>
          <a:p>
            <a:r>
              <a:rPr lang="es-MX" dirty="0"/>
              <a:t>#### Paso 7: Conclusión</a:t>
            </a:r>
          </a:p>
          <a:p>
            <a:endParaRPr lang="es-MX" dirty="0"/>
          </a:p>
          <a:p>
            <a:r>
              <a:rPr lang="es-MX" dirty="0"/>
              <a:t>Como \(1.68 &lt; 2.306\), no rechazamos la hipótesis nula. No hay suficiente evidencia para afirmar que existe una diferencia significativa en el rendimiento académico entre los dos grupos.</a:t>
            </a:r>
          </a:p>
          <a:p>
            <a:endParaRPr lang="es-MX" dirty="0"/>
          </a:p>
          <a:p>
            <a:r>
              <a:rPr lang="es-MX" dirty="0"/>
              <a:t>Este es un ejemplo básico de cómo realizar una prueba de significancia utilizando la prueba t de </a:t>
            </a:r>
            <a:r>
              <a:rPr lang="es-MX" dirty="0" err="1"/>
              <a:t>Student</a:t>
            </a:r>
            <a:r>
              <a:rPr lang="es-MX" dirty="0"/>
              <a:t> para dos muestras independientes.</a:t>
            </a:r>
          </a:p>
        </p:txBody>
      </p:sp>
    </p:spTree>
    <p:extLst>
      <p:ext uri="{BB962C8B-B14F-4D97-AF65-F5344CB8AC3E}">
        <p14:creationId xmlns:p14="http://schemas.microsoft.com/office/powerpoint/2010/main" val="2592657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57CDC9-FC0A-F61F-9F5B-3D7A2090D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343" y="184514"/>
            <a:ext cx="11195608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1 - Gráfico de Dispersión</a:t>
            </a:r>
          </a:p>
          <a:p>
            <a:r>
              <a:rPr lang="es-MX" dirty="0"/>
              <a:t>Esta imagen muestra cómo interpretar la relación entre las variables de acuerdo a </a:t>
            </a:r>
            <a:r>
              <a:rPr lang="es-MX" dirty="0" err="1"/>
              <a:t>suapariencia</a:t>
            </a:r>
            <a:r>
              <a:rPr lang="es-MX" dirty="0"/>
              <a:t> en el gráfico de dispersión.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3160F6-7E11-4B87-04EE-137A0E80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3" t="38262" r="30654" b="23039"/>
          <a:stretch/>
        </p:blipFill>
        <p:spPr>
          <a:xfrm>
            <a:off x="2051332" y="1913206"/>
            <a:ext cx="7374780" cy="452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4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nging the way you learn | Mind Map">
            <a:extLst>
              <a:ext uri="{FF2B5EF4-FFF2-40B4-BE49-F238E27FC236}">
                <a16:creationId xmlns:a16="http://schemas.microsoft.com/office/drawing/2014/main" id="{9AC55294-6D94-30CA-C6B0-453933A51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5" y="347762"/>
            <a:ext cx="10761150" cy="571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4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AB6E10-3B2E-9F3D-7C1D-0ACE9D13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95" y="480919"/>
            <a:ext cx="11465858" cy="5624045"/>
          </a:xfrm>
        </p:spPr>
        <p:txBody>
          <a:bodyPr>
            <a:normAutofit/>
          </a:bodyPr>
          <a:lstStyle/>
          <a:p>
            <a:r>
              <a:rPr lang="es-MX" b="1" dirty="0"/>
              <a:t>2. Modelo de regresión</a:t>
            </a:r>
          </a:p>
          <a:p>
            <a:pPr marL="0" indent="0">
              <a:buNone/>
            </a:pPr>
            <a:r>
              <a:rPr lang="es-MX" sz="2400" dirty="0"/>
              <a:t>Técnica estadística utilizada para encontrar la mejor aproximación a un conjunto de datos, minimizando la suma de los cuadrados de las diferencias entre los valores observados y los valores predichos.</a:t>
            </a:r>
            <a:endParaRPr lang="es-MX" sz="3600" dirty="0"/>
          </a:p>
          <a:p>
            <a:pPr marL="0" indent="0">
              <a:buNone/>
            </a:pPr>
            <a:r>
              <a:rPr lang="es-MX" sz="2400" dirty="0"/>
              <a:t>A través del método de mínimos cuadrados se obtienen los coeficientes de regresión βo, β1, β2, ... , βk que definen el modelo de regresión.</a:t>
            </a:r>
          </a:p>
          <a:p>
            <a:pPr marL="0" indent="0">
              <a:buNone/>
            </a:pPr>
            <a:r>
              <a:rPr lang="es-MX" sz="2400" dirty="0"/>
              <a:t>y = β0 + β1x en el caso de Regresión Lineal Simple</a:t>
            </a:r>
          </a:p>
          <a:p>
            <a:pPr marL="0" indent="0">
              <a:buNone/>
            </a:pPr>
            <a:r>
              <a:rPr lang="es-MX" sz="2400" dirty="0"/>
              <a:t>y = β0 + β1x1 + β2x2 + ⋯ + β</a:t>
            </a:r>
            <a:r>
              <a:rPr lang="es-MX" sz="2400" dirty="0" err="1"/>
              <a:t>kxk</a:t>
            </a:r>
            <a:r>
              <a:rPr lang="es-MX" sz="2400" dirty="0"/>
              <a:t> en el caso de Regresión Lineal Múltiple</a:t>
            </a:r>
          </a:p>
          <a:p>
            <a:pPr marL="0" indent="0">
              <a:buNone/>
            </a:pPr>
            <a:r>
              <a:rPr lang="es-MX" sz="2400" dirty="0"/>
              <a:t>Donde k es el número de variables </a:t>
            </a:r>
            <a:r>
              <a:rPr lang="es-MX" sz="2400" dirty="0" err="1"/>
              <a:t>regresoras</a:t>
            </a:r>
            <a:r>
              <a:rPr lang="es-MX" sz="2400" dirty="0"/>
              <a:t> (x ) que incluye el modelo.</a:t>
            </a:r>
          </a:p>
        </p:txBody>
      </p:sp>
      <p:pic>
        <p:nvPicPr>
          <p:cNvPr id="2050" name="Picture 2" descr="▷El Método de mínimos cuadrados: definición y ejemplos☑ - Mi Profe">
            <a:extLst>
              <a:ext uri="{FF2B5EF4-FFF2-40B4-BE49-F238E27FC236}">
                <a16:creationId xmlns:a16="http://schemas.microsoft.com/office/drawing/2014/main" id="{E5F86A4E-74DD-BE68-4152-B5E13EA1A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0" r="5753" b="10685"/>
          <a:stretch/>
        </p:blipFill>
        <p:spPr bwMode="auto">
          <a:xfrm>
            <a:off x="5715000" y="4386027"/>
            <a:ext cx="4276165" cy="2203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cuación de una Recta en Forma Pendiente Intercepto - Neurochispas">
            <a:extLst>
              <a:ext uri="{FF2B5EF4-FFF2-40B4-BE49-F238E27FC236}">
                <a16:creationId xmlns:a16="http://schemas.microsoft.com/office/drawing/2014/main" id="{5D11A518-2F24-FADF-A82A-F6F0D5C2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432" y="4320686"/>
            <a:ext cx="3040434" cy="226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78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353F95-1494-814F-51FF-9AB24B986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128" y="198531"/>
            <a:ext cx="11156577" cy="6390528"/>
          </a:xfrm>
        </p:spPr>
        <p:txBody>
          <a:bodyPr>
            <a:normAutofit fontScale="70000" lnSpcReduction="20000"/>
          </a:bodyPr>
          <a:lstStyle/>
          <a:p>
            <a:r>
              <a:rPr lang="es-MX" sz="3400" b="1" dirty="0"/>
              <a:t>3. Pruebas de Significancia</a:t>
            </a:r>
          </a:p>
          <a:p>
            <a:pPr marL="0" indent="0">
              <a:buNone/>
            </a:pPr>
            <a:r>
              <a:rPr lang="es-MX" dirty="0"/>
              <a:t>Las pruebas de significancia son métodos estadísticos utilizados para evaluar la evidencia en contra de una hipótesis nula específica. Estos métodos son fundamentales en la inferencia estadística y se utilizan ampliamente en investigación científica, ciencias sociales, medicina, y muchos otros campos.</a:t>
            </a:r>
          </a:p>
          <a:p>
            <a:r>
              <a:rPr lang="es-MX" dirty="0"/>
              <a:t>Elementos clave de las pruebas de significancia:</a:t>
            </a:r>
          </a:p>
          <a:p>
            <a:pPr>
              <a:buFont typeface="+mj-lt"/>
              <a:buAutoNum type="arabicPeriod"/>
            </a:pPr>
            <a:r>
              <a:rPr lang="es-MX" dirty="0"/>
              <a:t>Hipótesis: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Hipótesis nula (H0): Es la afirmación que se asume verdadera inicialmente y que se somete a prueba.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Hipótesis alternativa (H1): Es la afirmación que se acepta si se rechaza la hipótesis nula.</a:t>
            </a:r>
          </a:p>
          <a:p>
            <a:pPr>
              <a:buFont typeface="+mj-lt"/>
              <a:buAutoNum type="arabicPeriod"/>
            </a:pPr>
            <a:r>
              <a:rPr lang="es-MX" dirty="0"/>
              <a:t>Estadístico de prueba: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 una medida calculada a partir de los datos de la muestra que se utiliza para tomar la decisión.</a:t>
            </a:r>
          </a:p>
          <a:p>
            <a:pPr>
              <a:buFont typeface="+mj-lt"/>
              <a:buAutoNum type="arabicPeriod"/>
            </a:pPr>
            <a:r>
              <a:rPr lang="es-MX" dirty="0"/>
              <a:t>Distribución del estadístico: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 la distribución teórica del estadístico de prueba bajo la hipótesis nula (por ejemplo, distribución t, Z, F, chi-cuadrado).</a:t>
            </a:r>
          </a:p>
          <a:p>
            <a:pPr>
              <a:buFont typeface="+mj-lt"/>
              <a:buAutoNum type="arabicPeriod"/>
            </a:pPr>
            <a:r>
              <a:rPr lang="es-MX" dirty="0"/>
              <a:t>Nivel de significancia (α):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 la probabilidad máxima de cometer un error Tipo I (rechazar H0 cuando es verdadera).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Comúnmente se usa 0.05 o 0.01.</a:t>
            </a:r>
          </a:p>
          <a:p>
            <a:pPr>
              <a:buFont typeface="+mj-lt"/>
              <a:buAutoNum type="arabicPeriod"/>
            </a:pPr>
            <a:r>
              <a:rPr lang="es-MX" dirty="0"/>
              <a:t>Valor p: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 la probabilidad de obtener un resultado al menos tan extremo como el observado, asumiendo que la hipótesis nula es verdadera.</a:t>
            </a:r>
          </a:p>
          <a:p>
            <a:pPr>
              <a:buFont typeface="+mj-lt"/>
              <a:buAutoNum type="arabicPeriod"/>
            </a:pPr>
            <a:r>
              <a:rPr lang="es-MX" dirty="0"/>
              <a:t>Región crítica: </a:t>
            </a:r>
          </a:p>
          <a:p>
            <a:pPr marL="742950" lvl="1" indent="-285750">
              <a:buFont typeface="+mj-lt"/>
              <a:buAutoNum type="arabicPeriod"/>
            </a:pPr>
            <a:r>
              <a:rPr lang="es-MX" dirty="0"/>
              <a:t>Es el conjunto de valores del estadístico de prueba que llevan al rechazo de la hipótesis nula.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75347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503AE-5DC3-43CF-3E19-148ED937D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1" y="131296"/>
            <a:ext cx="11613777" cy="6605680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s-MX" sz="8000" dirty="0"/>
              <a:t>Proceso general de una prueba de significancia: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Formular las hipótesis nula y alternativa.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Seleccionar un nivel de significancia.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Recolectar datos y calcular el estadístico de prueba.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Determinar el valor p o la región crítica.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Tomar una decisión: rechazar o no rechazar la hipótesis nula.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Interpretar los resultados en el contexto del problema.</a:t>
            </a:r>
          </a:p>
          <a:p>
            <a:r>
              <a:rPr lang="es-MX" sz="8000" dirty="0"/>
              <a:t>Tipos comunes de pruebas de significancia: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Prueba t de </a:t>
            </a:r>
            <a:r>
              <a:rPr lang="es-MX" sz="8000" dirty="0" err="1"/>
              <a:t>Student</a:t>
            </a:r>
            <a:r>
              <a:rPr lang="es-MX" sz="8000" dirty="0"/>
              <a:t>: Para comparar medias.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Prueba Z: Para proporciones o medias con muestras grandes.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Prueba F: Para comparar varianzas o en ANOVA.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Prueba chi-cuadrado: Para independencia o bondad de ajuste.</a:t>
            </a:r>
          </a:p>
          <a:p>
            <a:pPr lvl="1">
              <a:buFont typeface="+mj-lt"/>
              <a:buAutoNum type="arabicPeriod"/>
            </a:pPr>
            <a:r>
              <a:rPr lang="es-MX" sz="8000" dirty="0"/>
              <a:t>ANOVA: Para comparar múltiples medias.</a:t>
            </a:r>
          </a:p>
          <a:p>
            <a:pPr marL="0" indent="0">
              <a:buNone/>
            </a:pPr>
            <a:r>
              <a:rPr lang="es-MX" sz="8000" dirty="0"/>
              <a:t>Consideraciones importantes: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dirty="0"/>
              <a:t>La significancia estadística no implica necesariamente importancia práctica.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dirty="0"/>
              <a:t>El tamaño de la muestra puede afectar los resultados.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dirty="0"/>
              <a:t>Es importante considerar la potencia estadística (capacidad de detectar un efecto cuando realmente existe).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sz="8000" dirty="0"/>
              <a:t>Las pruebas de significancia no prueban que la hipótesis nula sea verdadera, solo indican si hay suficiente evidencia para rechazarla.</a:t>
            </a:r>
          </a:p>
          <a:p>
            <a:r>
              <a:rPr lang="es-MX" sz="8000" dirty="0"/>
              <a:t>Las pruebas de significancia son herramientas poderosas en estadística, pero deben usarse e interpretarse con cuidado, considerando siempre el contexto del problema y las limitaciones del método.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7341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EBE828-2C77-E923-FF3D-A8319E89F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7" y="131294"/>
            <a:ext cx="11788587" cy="6524999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MX" b="1" dirty="0"/>
              <a:t>Ejemplo</a:t>
            </a:r>
          </a:p>
          <a:p>
            <a:pPr marL="0" indent="0">
              <a:buNone/>
            </a:pPr>
            <a:r>
              <a:rPr lang="es-MX" dirty="0"/>
              <a:t>Supongamos que queremos saber si existe una diferencia significativa en el rendimiento académico (medido por la calificación promedio) entre dos grupos de estudiantes: aquellos que recibieron clases particulares y aquellos que no.</a:t>
            </a:r>
          </a:p>
          <a:p>
            <a:r>
              <a:rPr lang="es-MX" b="1" dirty="0"/>
              <a:t>Paso 1: Plantear las hipótesis</a:t>
            </a:r>
          </a:p>
          <a:p>
            <a:pPr marL="0" indent="0">
              <a:buNone/>
            </a:pPr>
            <a:r>
              <a:rPr lang="es-MX" b="1" dirty="0"/>
              <a:t>Hipótesis nula (H0H_0H0​)</a:t>
            </a:r>
            <a:r>
              <a:rPr lang="es-MX" dirty="0"/>
              <a:t>: No hay diferencia en el rendimiento académico entre los dos grupos (la diferencia media es 0).</a:t>
            </a:r>
          </a:p>
          <a:p>
            <a:pPr marL="0" indent="0">
              <a:buNone/>
            </a:pPr>
            <a:r>
              <a:rPr lang="es-MX" b="1" dirty="0"/>
              <a:t>Hipótesis alternativa (</a:t>
            </a:r>
            <a:r>
              <a:rPr lang="es-MX" b="1" dirty="0" err="1"/>
              <a:t>HaH_aHa</a:t>
            </a:r>
            <a:r>
              <a:rPr lang="es-MX" b="1" dirty="0"/>
              <a:t>​)</a:t>
            </a:r>
            <a:r>
              <a:rPr lang="es-MX" dirty="0"/>
              <a:t>: Hay una diferencia en el rendimiento académico entre los dos grupos (la diferencia media no es 0).</a:t>
            </a:r>
          </a:p>
          <a:p>
            <a:r>
              <a:rPr lang="es-MX" b="1" dirty="0"/>
              <a:t>Paso 2: Recoger los datos</a:t>
            </a:r>
          </a:p>
          <a:p>
            <a:pPr marL="0" indent="0">
              <a:buNone/>
            </a:pPr>
            <a:r>
              <a:rPr lang="es-MX" dirty="0"/>
              <a:t>Supongamos que tenemos los siguientes datos de calificaciones:</a:t>
            </a:r>
          </a:p>
          <a:p>
            <a:pPr marL="0" indent="0">
              <a:buNone/>
            </a:pPr>
            <a:r>
              <a:rPr lang="es-MX" dirty="0"/>
              <a:t>Grupo con clases particulares: [85,90,78,92,88][85, 90, 78, 92, 88][85,90,78,92,88]</a:t>
            </a:r>
          </a:p>
          <a:p>
            <a:pPr marL="0" indent="0">
              <a:buNone/>
            </a:pPr>
            <a:r>
              <a:rPr lang="es-MX" dirty="0"/>
              <a:t>Grupo sin clases particulares: [80,82,85,83,79][80, 82, 85, 83, 79][80,82,85,83,79]</a:t>
            </a:r>
          </a:p>
          <a:p>
            <a:r>
              <a:rPr lang="es-MX" b="1" dirty="0"/>
              <a:t>Paso 3: Calcular las estadísticas descriptivas</a:t>
            </a:r>
          </a:p>
          <a:p>
            <a:pPr marL="0" indent="0">
              <a:buNone/>
            </a:pPr>
            <a:r>
              <a:rPr lang="es-MX" dirty="0"/>
              <a:t>Para cada grupo, calculamos la media y la desviación estándar.</a:t>
            </a:r>
          </a:p>
          <a:p>
            <a:r>
              <a:rPr lang="es-MX" b="1" dirty="0"/>
              <a:t>Paso 4: Seleccionar el nivel de significancia</a:t>
            </a:r>
          </a:p>
          <a:p>
            <a:pPr marL="0" indent="0">
              <a:buNone/>
            </a:pPr>
            <a:r>
              <a:rPr lang="es-MX" dirty="0"/>
              <a:t>Usualmente se utiliza un nivel de significancia α=0.05\</a:t>
            </a:r>
            <a:r>
              <a:rPr lang="es-MX" dirty="0" err="1"/>
              <a:t>alpha</a:t>
            </a:r>
            <a:r>
              <a:rPr lang="es-MX" dirty="0"/>
              <a:t> = 0.05α=0.05.</a:t>
            </a:r>
          </a:p>
          <a:p>
            <a:r>
              <a:rPr lang="es-MX" b="1" dirty="0"/>
              <a:t>Paso 5: Realizar la prueba t</a:t>
            </a:r>
          </a:p>
          <a:p>
            <a:pPr marL="0" indent="0">
              <a:buNone/>
            </a:pPr>
            <a:r>
              <a:rPr lang="es-MX" dirty="0"/>
              <a:t>Podemos usar la fórmula de la prueba t para dos muestras independientes:</a:t>
            </a:r>
          </a:p>
          <a:p>
            <a:endParaRPr lang="es-MX" b="1" dirty="0"/>
          </a:p>
          <a:p>
            <a:endParaRPr lang="es-MX" b="1" dirty="0"/>
          </a:p>
          <a:p>
            <a:r>
              <a:rPr lang="es-MX" b="1" dirty="0"/>
              <a:t>Paso 6: Comparar el valor t calculado con el valor crítico</a:t>
            </a:r>
          </a:p>
          <a:p>
            <a:pPr marL="0" indent="0">
              <a:buNone/>
            </a:pPr>
            <a:r>
              <a:rPr lang="es-MX" dirty="0"/>
              <a:t>Usamos la distribución t de </a:t>
            </a:r>
            <a:r>
              <a:rPr lang="es-MX" dirty="0" err="1"/>
              <a:t>Student</a:t>
            </a:r>
            <a:r>
              <a:rPr lang="es-MX" dirty="0"/>
              <a:t> para encontrar el valor crítico correspondiente al nivel de significancia y los grados de libertad adecuados.</a:t>
            </a:r>
          </a:p>
          <a:p>
            <a:r>
              <a:rPr lang="es-MX" b="1" dirty="0"/>
              <a:t>Paso 7: Conclusión</a:t>
            </a:r>
          </a:p>
          <a:p>
            <a:pPr marL="0" indent="0">
              <a:buNone/>
            </a:pPr>
            <a:r>
              <a:rPr lang="es-MX" dirty="0"/>
              <a:t>Si el valor t calculado es mayor que el valor crítico, rechazamos la hipótesis nula. De lo contrario, no rechazamos la hipótesis nula.</a:t>
            </a:r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5656AF-0365-81A0-3498-E46436F9A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85" t="36096" r="37692" b="34556"/>
          <a:stretch/>
        </p:blipFill>
        <p:spPr>
          <a:xfrm>
            <a:off x="7338783" y="2502808"/>
            <a:ext cx="4521522" cy="26718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B9BD1FD-D69F-BE12-E675-772177D00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85" t="48204" r="53731" b="46460"/>
          <a:stretch/>
        </p:blipFill>
        <p:spPr>
          <a:xfrm>
            <a:off x="8871748" y="1907413"/>
            <a:ext cx="1903828" cy="4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98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3785</TotalTime>
  <Words>3013</Words>
  <Application>Microsoft Office PowerPoint</Application>
  <PresentationFormat>Panorámica</PresentationFormat>
  <Paragraphs>238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Aptos</vt:lpstr>
      <vt:lpstr>Aptos Display</vt:lpstr>
      <vt:lpstr>Arial</vt:lpstr>
      <vt:lpstr>Prompt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51</cp:revision>
  <dcterms:created xsi:type="dcterms:W3CDTF">2024-08-07T04:46:47Z</dcterms:created>
  <dcterms:modified xsi:type="dcterms:W3CDTF">2024-08-09T19:52:30Z</dcterms:modified>
</cp:coreProperties>
</file>